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60" r:id="rId5"/>
    <p:sldId id="259" r:id="rId6"/>
    <p:sldId id="261" r:id="rId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10" d="100"/>
          <a:sy n="110" d="100"/>
        </p:scale>
        <p:origin x="-360" y="-8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FC5D1FFE-7E38-448C-A275-85F0BE1FD2D6}" type="datetimeFigureOut">
              <a:rPr lang="en-US" smtClean="0"/>
              <a:t>1/27/2016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218377774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C5D1FFE-7E38-448C-A275-85F0BE1FD2D6}" type="datetimeFigureOut">
              <a:rPr lang="en-US" smtClean="0"/>
              <a:t>1/27/2016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116959304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FC5D1FFE-7E38-448C-A275-85F0BE1FD2D6}" type="datetimeFigureOut">
              <a:rPr lang="en-US" smtClean="0"/>
              <a:t>1/27/2016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7994970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FC5D1FFE-7E38-448C-A275-85F0BE1FD2D6}" type="datetimeFigureOut">
              <a:rPr lang="en-US" smtClean="0"/>
              <a:t>1/27/2016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14778626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FC5D1FFE-7E38-448C-A275-85F0BE1FD2D6}" type="datetimeFigureOut">
              <a:rPr lang="en-US" smtClean="0"/>
              <a:t>1/27/2016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14041709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FC5D1FFE-7E38-448C-A275-85F0BE1FD2D6}" type="datetimeFigureOut">
              <a:rPr lang="en-US" smtClean="0"/>
              <a:t>1/27/2016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38499082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C5D1FFE-7E38-448C-A275-85F0BE1FD2D6}" type="datetimeFigureOut">
              <a:rPr lang="en-US" smtClean="0"/>
              <a:t>1/27/2016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11215745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C5D1FFE-7E38-448C-A275-85F0BE1FD2D6}" type="datetimeFigureOut">
              <a:rPr lang="en-US" smtClean="0"/>
              <a:t>1/27/2016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10382665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C5D1FFE-7E38-448C-A275-85F0BE1FD2D6}" type="datetimeFigureOut">
              <a:rPr lang="en-US" smtClean="0"/>
              <a:t>1/27/2016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94027783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C5D1FFE-7E38-448C-A275-85F0BE1FD2D6}" type="datetimeFigureOut">
              <a:rPr lang="en-US" smtClean="0"/>
              <a:t>1/27/2016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22967088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C5D1FFE-7E38-448C-A275-85F0BE1FD2D6}" type="datetimeFigureOut">
              <a:rPr lang="en-US" smtClean="0"/>
              <a:t>1/27/2016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6B4F03-A06A-45F4-840F-D63E35B784FE}" type="slidenum">
              <a:rPr lang="en-US" smtClean="0"/>
              <a:t>‹#›</a:t>
            </a:fld>
            <a:endParaRPr lang="en-US"/>
          </a:p>
        </p:txBody>
      </p:sp>
    </p:spTree>
    <p:extLst>
      <p:ext uri="{BB962C8B-B14F-4D97-AF65-F5344CB8AC3E}">
        <p14:creationId xmlns:p14="http://schemas.microsoft.com/office/powerpoint/2010/main" val="75002790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C5D1FFE-7E38-448C-A275-85F0BE1FD2D6}" type="datetimeFigureOut">
              <a:rPr lang="en-US" smtClean="0"/>
              <a:t>1/27/2016</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86B4F03-A06A-45F4-840F-D63E35B784FE}" type="slidenum">
              <a:rPr lang="en-US" smtClean="0"/>
              <a:t>‹#›</a:t>
            </a:fld>
            <a:endParaRPr lang="en-US"/>
          </a:p>
        </p:txBody>
      </p:sp>
    </p:spTree>
    <p:extLst>
      <p:ext uri="{BB962C8B-B14F-4D97-AF65-F5344CB8AC3E}">
        <p14:creationId xmlns:p14="http://schemas.microsoft.com/office/powerpoint/2010/main" val="418919816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AA-003-145</a:t>
            </a:r>
            <a:endParaRPr lang="en-US" dirty="0"/>
          </a:p>
        </p:txBody>
      </p:sp>
      <p:sp>
        <p:nvSpPr>
          <p:cNvPr id="3" name="Subtitle 2"/>
          <p:cNvSpPr>
            <a:spLocks noGrp="1"/>
          </p:cNvSpPr>
          <p:nvPr>
            <p:ph type="subTitle" idx="1"/>
          </p:nvPr>
        </p:nvSpPr>
        <p:spPr/>
        <p:txBody>
          <a:bodyPr/>
          <a:lstStyle/>
          <a:p>
            <a:r>
              <a:rPr lang="en-US" dirty="0" smtClean="0"/>
              <a:t>Semester Calendar Time Modules and Final Exam Schedule</a:t>
            </a:r>
            <a:endParaRPr lang="en-US" dirty="0"/>
          </a:p>
        </p:txBody>
      </p:sp>
    </p:spTree>
    <p:extLst>
      <p:ext uri="{BB962C8B-B14F-4D97-AF65-F5344CB8AC3E}">
        <p14:creationId xmlns:p14="http://schemas.microsoft.com/office/powerpoint/2010/main" val="166710416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Concerns addressed - 1</a:t>
            </a:r>
            <a:endParaRPr lang="en-US" dirty="0"/>
          </a:p>
        </p:txBody>
      </p:sp>
      <p:sp>
        <p:nvSpPr>
          <p:cNvPr id="3" name="Content Placeholder 2"/>
          <p:cNvSpPr>
            <a:spLocks noGrp="1"/>
          </p:cNvSpPr>
          <p:nvPr>
            <p:ph idx="1"/>
          </p:nvPr>
        </p:nvSpPr>
        <p:spPr/>
        <p:txBody>
          <a:bodyPr>
            <a:normAutofit fontScale="62500" lnSpcReduction="20000"/>
          </a:bodyPr>
          <a:lstStyle/>
          <a:p>
            <a:pPr marL="0" lvl="0" indent="0">
              <a:buNone/>
            </a:pPr>
            <a:r>
              <a:rPr lang="en-US" b="1" dirty="0"/>
              <a:t>Flexibility to accommodate individual scheduling needs of departments:</a:t>
            </a:r>
            <a:r>
              <a:rPr lang="en-US" dirty="0"/>
              <a:t> </a:t>
            </a:r>
            <a:endParaRPr lang="en-US" dirty="0" smtClean="0"/>
          </a:p>
          <a:p>
            <a:pPr marL="0" lvl="0" indent="0">
              <a:buNone/>
            </a:pPr>
            <a:endParaRPr lang="en-US" dirty="0"/>
          </a:p>
          <a:p>
            <a:r>
              <a:rPr lang="en-US" dirty="0" smtClean="0"/>
              <a:t>availability </a:t>
            </a:r>
            <a:r>
              <a:rPr lang="en-US" dirty="0"/>
              <a:t>of faculty, especially part-time lecturers and tenure-track research </a:t>
            </a:r>
            <a:r>
              <a:rPr lang="en-US" dirty="0" smtClean="0"/>
              <a:t>plans</a:t>
            </a:r>
          </a:p>
          <a:p>
            <a:r>
              <a:rPr lang="en-US" dirty="0" smtClean="0"/>
              <a:t>availability </a:t>
            </a:r>
            <a:r>
              <a:rPr lang="en-US" dirty="0"/>
              <a:t>of appropriate instructional spaces</a:t>
            </a:r>
            <a:r>
              <a:rPr lang="en-US" dirty="0" smtClean="0"/>
              <a:t>.</a:t>
            </a:r>
          </a:p>
          <a:p>
            <a:r>
              <a:rPr lang="en-US" dirty="0" smtClean="0"/>
              <a:t>conflicts </a:t>
            </a:r>
            <a:r>
              <a:rPr lang="en-US" dirty="0"/>
              <a:t>among courses commonly taken together by </a:t>
            </a:r>
            <a:r>
              <a:rPr lang="en-US" dirty="0" smtClean="0"/>
              <a:t>majors</a:t>
            </a:r>
          </a:p>
          <a:p>
            <a:r>
              <a:rPr lang="en-US" dirty="0" smtClean="0"/>
              <a:t>sufficient </a:t>
            </a:r>
            <a:r>
              <a:rPr lang="en-US" dirty="0"/>
              <a:t>flexibility </a:t>
            </a:r>
            <a:r>
              <a:rPr lang="en-US" dirty="0" smtClean="0"/>
              <a:t>for </a:t>
            </a:r>
            <a:r>
              <a:rPr lang="en-US" dirty="0"/>
              <a:t>scheduling at the department and college level </a:t>
            </a:r>
            <a:r>
              <a:rPr lang="en-US" dirty="0" smtClean="0"/>
              <a:t>to avoid conflicts </a:t>
            </a:r>
            <a:r>
              <a:rPr lang="en-US" dirty="0"/>
              <a:t>at the upper-division and graduate level where a higher fraction of courses are taken within the department and </a:t>
            </a:r>
            <a:r>
              <a:rPr lang="en-US" dirty="0" smtClean="0"/>
              <a:t>college</a:t>
            </a:r>
          </a:p>
          <a:p>
            <a:r>
              <a:rPr lang="en-US" dirty="0"/>
              <a:t>u</a:t>
            </a:r>
            <a:r>
              <a:rPr lang="en-US" dirty="0" smtClean="0"/>
              <a:t>se of specialized </a:t>
            </a:r>
            <a:r>
              <a:rPr lang="en-US" dirty="0"/>
              <a:t>facilities such as </a:t>
            </a:r>
            <a:r>
              <a:rPr lang="en-US" dirty="0" smtClean="0"/>
              <a:t>laboratories</a:t>
            </a:r>
          </a:p>
          <a:p>
            <a:pPr marL="0" indent="0">
              <a:buNone/>
            </a:pPr>
            <a:endParaRPr lang="en-US" dirty="0"/>
          </a:p>
          <a:p>
            <a:pPr marL="0" indent="0">
              <a:buNone/>
            </a:pPr>
            <a:r>
              <a:rPr lang="en-US" dirty="0" smtClean="0"/>
              <a:t>Extensive </a:t>
            </a:r>
            <a:r>
              <a:rPr lang="en-US" dirty="0"/>
              <a:t>campus consultation by the Academic Senate Academic Affairs Committee during the 2014-15 academic year clearly indicated </a:t>
            </a:r>
            <a:r>
              <a:rPr lang="en-US" b="1" dirty="0"/>
              <a:t>a desire to significantly broaden the scheduling options</a:t>
            </a:r>
            <a:r>
              <a:rPr lang="en-US" dirty="0"/>
              <a:t> from the current set of approved time modules, which were adopted in 1990.</a:t>
            </a:r>
          </a:p>
          <a:p>
            <a:pPr marL="0" indent="0">
              <a:buNone/>
            </a:pPr>
            <a:endParaRPr lang="en-US" dirty="0"/>
          </a:p>
        </p:txBody>
      </p:sp>
    </p:spTree>
    <p:extLst>
      <p:ext uri="{BB962C8B-B14F-4D97-AF65-F5344CB8AC3E}">
        <p14:creationId xmlns:p14="http://schemas.microsoft.com/office/powerpoint/2010/main" val="210005491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Concerns addressed - 2</a:t>
            </a:r>
            <a:endParaRPr lang="en-US" dirty="0"/>
          </a:p>
        </p:txBody>
      </p:sp>
      <p:sp>
        <p:nvSpPr>
          <p:cNvPr id="3" name="Content Placeholder 2"/>
          <p:cNvSpPr>
            <a:spLocks noGrp="1"/>
          </p:cNvSpPr>
          <p:nvPr>
            <p:ph idx="1"/>
          </p:nvPr>
        </p:nvSpPr>
        <p:spPr/>
        <p:txBody>
          <a:bodyPr>
            <a:normAutofit fontScale="92500" lnSpcReduction="10000"/>
          </a:bodyPr>
          <a:lstStyle/>
          <a:p>
            <a:pPr lvl="0"/>
            <a:r>
              <a:rPr lang="en-US" b="1" dirty="0"/>
              <a:t>Space utilization:</a:t>
            </a:r>
            <a:r>
              <a:rPr lang="en-US" dirty="0"/>
              <a:t> It is essential to schedule and generate FTES across the modules and days. This can help reduce space and facility-related constraints. It also signals to CSU authorities that the campus is working toward a more efficient use of existing instructional space.</a:t>
            </a:r>
          </a:p>
          <a:p>
            <a:pPr lvl="0"/>
            <a:r>
              <a:rPr lang="en-US" b="1" dirty="0"/>
              <a:t>Student success: </a:t>
            </a:r>
            <a:r>
              <a:rPr lang="en-US" dirty="0"/>
              <a:t>To the extent possible, the time module toolbox should </a:t>
            </a:r>
            <a:r>
              <a:rPr lang="en-US" dirty="0" smtClean="0"/>
              <a:t>encourage </a:t>
            </a:r>
            <a:r>
              <a:rPr lang="en-US" dirty="0"/>
              <a:t>scheduling that supports the ability of students to enroll in the courses they need for timely graduation.</a:t>
            </a:r>
          </a:p>
        </p:txBody>
      </p:sp>
    </p:spTree>
    <p:extLst>
      <p:ext uri="{BB962C8B-B14F-4D97-AF65-F5344CB8AC3E}">
        <p14:creationId xmlns:p14="http://schemas.microsoft.com/office/powerpoint/2010/main" val="264246121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Aside: you can’t have it all!</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65688961"/>
              </p:ext>
            </p:extLst>
          </p:nvPr>
        </p:nvGraphicFramePr>
        <p:xfrm>
          <a:off x="1219200" y="1371600"/>
          <a:ext cx="6926580" cy="2082546"/>
        </p:xfrm>
        <a:graphic>
          <a:graphicData uri="http://schemas.openxmlformats.org/drawingml/2006/table">
            <a:tbl>
              <a:tblPr firstRow="1" firstCol="1" bandRow="1">
                <a:tableStyleId>{5C22544A-7EE6-4342-B048-85BDC9FD1C3A}</a:tableStyleId>
              </a:tblPr>
              <a:tblGrid>
                <a:gridCol w="1184810"/>
                <a:gridCol w="520795"/>
                <a:gridCol w="846293"/>
                <a:gridCol w="1627486"/>
                <a:gridCol w="2747196"/>
              </a:tblGrid>
              <a:tr h="1371600">
                <a:tc>
                  <a:txBody>
                    <a:bodyPr/>
                    <a:lstStyle/>
                    <a:p>
                      <a:pPr marL="0" marR="0" algn="ctr">
                        <a:lnSpc>
                          <a:spcPct val="115000"/>
                        </a:lnSpc>
                        <a:spcBef>
                          <a:spcPts val="0"/>
                        </a:spcBef>
                        <a:spcAft>
                          <a:spcPts val="0"/>
                        </a:spcAft>
                      </a:pPr>
                      <a:r>
                        <a:rPr lang="en-US" sz="2000" dirty="0">
                          <a:effectLst/>
                        </a:rPr>
                        <a:t>Lecture</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3</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2</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MW</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1:00 - 2:15 PM</a:t>
                      </a:r>
                    </a:p>
                    <a:p>
                      <a:pPr marL="0" marR="0" algn="ctr">
                        <a:lnSpc>
                          <a:spcPct val="115000"/>
                        </a:lnSpc>
                        <a:spcBef>
                          <a:spcPts val="0"/>
                        </a:spcBef>
                        <a:spcAft>
                          <a:spcPts val="0"/>
                        </a:spcAft>
                      </a:pPr>
                      <a:r>
                        <a:rPr lang="en-US" sz="2000" dirty="0">
                          <a:effectLst/>
                        </a:rPr>
                        <a:t>2:30 - 3:45 PM</a:t>
                      </a:r>
                    </a:p>
                    <a:p>
                      <a:pPr marL="0" marR="0" algn="ctr">
                        <a:lnSpc>
                          <a:spcPct val="115000"/>
                        </a:lnSpc>
                        <a:spcBef>
                          <a:spcPts val="0"/>
                        </a:spcBef>
                        <a:spcAft>
                          <a:spcPts val="0"/>
                        </a:spcAft>
                      </a:pPr>
                      <a:r>
                        <a:rPr lang="en-US" sz="2000" dirty="0">
                          <a:effectLst/>
                        </a:rPr>
                        <a:t>4:00 - 5:15 PM</a:t>
                      </a:r>
                    </a:p>
                    <a:p>
                      <a:pPr marL="0" marR="0" algn="ctr">
                        <a:lnSpc>
                          <a:spcPct val="115000"/>
                        </a:lnSpc>
                        <a:spcBef>
                          <a:spcPts val="0"/>
                        </a:spcBef>
                        <a:spcAft>
                          <a:spcPts val="0"/>
                        </a:spcAft>
                      </a:pPr>
                      <a:r>
                        <a:rPr lang="en-US" sz="2000" dirty="0">
                          <a:effectLst/>
                        </a:rPr>
                        <a:t>5:30 - 6:45 PM</a:t>
                      </a:r>
                    </a:p>
                    <a:p>
                      <a:pPr marL="0" marR="0" algn="ctr">
                        <a:lnSpc>
                          <a:spcPct val="115000"/>
                        </a:lnSpc>
                        <a:spcBef>
                          <a:spcPts val="0"/>
                        </a:spcBef>
                        <a:spcAft>
                          <a:spcPts val="0"/>
                        </a:spcAft>
                      </a:pPr>
                      <a:r>
                        <a:rPr lang="en-US" sz="2000" dirty="0">
                          <a:effectLst/>
                        </a:rPr>
                        <a:t>7:00 - 8:15 PM</a:t>
                      </a:r>
                    </a:p>
                    <a:p>
                      <a:pPr marL="0" marR="0" algn="ctr">
                        <a:lnSpc>
                          <a:spcPct val="115000"/>
                        </a:lnSpc>
                        <a:spcBef>
                          <a:spcPts val="0"/>
                        </a:spcBef>
                        <a:spcAft>
                          <a:spcPts val="0"/>
                        </a:spcAft>
                      </a:pPr>
                      <a:r>
                        <a:rPr lang="en-US" sz="2000" dirty="0">
                          <a:effectLst/>
                        </a:rPr>
                        <a:t>8:30 - 9:45 PM</a:t>
                      </a:r>
                      <a:endParaRPr lang="en-US" sz="2000" dirty="0">
                        <a:effectLst/>
                        <a:latin typeface="Calibri"/>
                        <a:ea typeface="Calibri"/>
                        <a:cs typeface="Times New Roman"/>
                      </a:endParaRPr>
                    </a:p>
                  </a:txBody>
                  <a:tcPr marL="68580" marR="68580" marT="0" marB="0"/>
                </a:tc>
              </a:tr>
            </a:tbl>
          </a:graphicData>
        </a:graphic>
      </p:graphicFrame>
      <p:graphicFrame>
        <p:nvGraphicFramePr>
          <p:cNvPr id="5" name="Table 4"/>
          <p:cNvGraphicFramePr>
            <a:graphicFrameLocks noGrp="1"/>
          </p:cNvGraphicFramePr>
          <p:nvPr>
            <p:extLst>
              <p:ext uri="{D42A27DB-BD31-4B8C-83A1-F6EECF244321}">
                <p14:modId xmlns:p14="http://schemas.microsoft.com/office/powerpoint/2010/main" val="3532863600"/>
              </p:ext>
            </p:extLst>
          </p:nvPr>
        </p:nvGraphicFramePr>
        <p:xfrm>
          <a:off x="1219201" y="3733800"/>
          <a:ext cx="6857998" cy="1594866"/>
        </p:xfrm>
        <a:graphic>
          <a:graphicData uri="http://schemas.openxmlformats.org/drawingml/2006/table">
            <a:tbl>
              <a:tblPr firstRow="1" firstCol="1" bandRow="1">
                <a:tableStyleId>{5C22544A-7EE6-4342-B048-85BDC9FD1C3A}</a:tableStyleId>
              </a:tblPr>
              <a:tblGrid>
                <a:gridCol w="1173078"/>
                <a:gridCol w="515639"/>
                <a:gridCol w="837913"/>
                <a:gridCol w="1611372"/>
                <a:gridCol w="2719996"/>
              </a:tblGrid>
              <a:tr h="0">
                <a:tc>
                  <a:txBody>
                    <a:bodyPr/>
                    <a:lstStyle/>
                    <a:p>
                      <a:pPr marL="0" marR="0" algn="ctr">
                        <a:lnSpc>
                          <a:spcPct val="115000"/>
                        </a:lnSpc>
                        <a:spcBef>
                          <a:spcPts val="0"/>
                        </a:spcBef>
                        <a:spcAft>
                          <a:spcPts val="0"/>
                        </a:spcAft>
                      </a:pPr>
                      <a:r>
                        <a:rPr lang="en-US" sz="2000" dirty="0">
                          <a:effectLst/>
                        </a:rPr>
                        <a:t>Lecture</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3</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3</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MWF</a:t>
                      </a:r>
                      <a:endParaRPr lang="en-US" sz="2000" dirty="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2000" dirty="0">
                          <a:effectLst/>
                        </a:rPr>
                        <a:t>50-minute modules, starting on the hour from 7:00 AM to 4:00 PM</a:t>
                      </a:r>
                      <a:endParaRPr lang="en-US" sz="2000" dirty="0">
                        <a:effectLst/>
                        <a:latin typeface="Calibri"/>
                        <a:ea typeface="Calibri"/>
                        <a:cs typeface="Times New Roman"/>
                      </a:endParaRPr>
                    </a:p>
                  </a:txBody>
                  <a:tcPr marL="68580" marR="68580" marT="0" marB="0"/>
                </a:tc>
              </a:tr>
              <a:tr h="0">
                <a:tc>
                  <a:txBody>
                    <a:bodyPr/>
                    <a:lstStyle/>
                    <a:p>
                      <a:pPr marL="0" marR="0" algn="ctr">
                        <a:lnSpc>
                          <a:spcPct val="115000"/>
                        </a:lnSpc>
                        <a:spcBef>
                          <a:spcPts val="0"/>
                        </a:spcBef>
                        <a:spcAft>
                          <a:spcPts val="0"/>
                        </a:spcAft>
                      </a:pPr>
                      <a:r>
                        <a:rPr lang="en-US" sz="1100">
                          <a:effectLst/>
                        </a:rPr>
                        <a:t> </a:t>
                      </a:r>
                      <a:endParaRPr lang="en-US" sz="110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1100">
                          <a:effectLst/>
                        </a:rPr>
                        <a:t> </a:t>
                      </a:r>
                      <a:endParaRPr lang="en-US" sz="110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1100">
                          <a:effectLst/>
                        </a:rPr>
                        <a:t> </a:t>
                      </a:r>
                      <a:endParaRPr lang="en-US" sz="110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1100">
                          <a:effectLst/>
                        </a:rPr>
                        <a:t> </a:t>
                      </a:r>
                      <a:endParaRPr lang="en-US" sz="1100">
                        <a:effectLst/>
                        <a:latin typeface="Calibri"/>
                        <a:ea typeface="Calibri"/>
                        <a:cs typeface="Times New Roman"/>
                      </a:endParaRPr>
                    </a:p>
                  </a:txBody>
                  <a:tcPr marL="68580" marR="68580" marT="0" marB="0"/>
                </a:tc>
                <a:tc>
                  <a:txBody>
                    <a:bodyPr/>
                    <a:lstStyle/>
                    <a:p>
                      <a:pPr marL="0" marR="0" algn="ctr">
                        <a:lnSpc>
                          <a:spcPct val="115000"/>
                        </a:lnSpc>
                        <a:spcBef>
                          <a:spcPts val="0"/>
                        </a:spcBef>
                        <a:spcAft>
                          <a:spcPts val="0"/>
                        </a:spcAft>
                      </a:pPr>
                      <a:r>
                        <a:rPr lang="en-US" sz="1100" dirty="0">
                          <a:effectLst/>
                        </a:rPr>
                        <a:t> </a:t>
                      </a:r>
                      <a:endParaRPr lang="en-US" sz="1100" dirty="0">
                        <a:effectLst/>
                        <a:latin typeface="Calibri"/>
                        <a:ea typeface="Calibri"/>
                        <a:cs typeface="Times New Roman"/>
                      </a:endParaRPr>
                    </a:p>
                  </a:txBody>
                  <a:tcPr marL="68580" marR="68580" marT="0" marB="0"/>
                </a:tc>
              </a:tr>
            </a:tbl>
          </a:graphicData>
        </a:graphic>
      </p:graphicFrame>
      <p:sp>
        <p:nvSpPr>
          <p:cNvPr id="6" name="TextBox 5"/>
          <p:cNvSpPr txBox="1"/>
          <p:nvPr/>
        </p:nvSpPr>
        <p:spPr>
          <a:xfrm>
            <a:off x="152400" y="5525869"/>
            <a:ext cx="8729506" cy="646331"/>
          </a:xfrm>
          <a:prstGeom prst="rect">
            <a:avLst/>
          </a:prstGeom>
          <a:noFill/>
        </p:spPr>
        <p:txBody>
          <a:bodyPr wrap="none" rtlCol="0">
            <a:spAutoFit/>
          </a:bodyPr>
          <a:lstStyle/>
          <a:p>
            <a:r>
              <a:rPr lang="en-US" sz="3600" dirty="0" smtClean="0"/>
              <a:t>Space utilization and student success conflict!</a:t>
            </a:r>
            <a:endParaRPr lang="en-US" sz="3600" dirty="0"/>
          </a:p>
        </p:txBody>
      </p:sp>
    </p:spTree>
    <p:extLst>
      <p:ext uri="{BB962C8B-B14F-4D97-AF65-F5344CB8AC3E}">
        <p14:creationId xmlns:p14="http://schemas.microsoft.com/office/powerpoint/2010/main" val="22000301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Concerns addressed - 3</a:t>
            </a:r>
            <a:endParaRPr lang="en-US" dirty="0"/>
          </a:p>
        </p:txBody>
      </p:sp>
      <p:sp>
        <p:nvSpPr>
          <p:cNvPr id="3" name="Content Placeholder 2"/>
          <p:cNvSpPr>
            <a:spLocks noGrp="1"/>
          </p:cNvSpPr>
          <p:nvPr>
            <p:ph idx="1"/>
          </p:nvPr>
        </p:nvSpPr>
        <p:spPr/>
        <p:txBody>
          <a:bodyPr>
            <a:normAutofit fontScale="85000" lnSpcReduction="10000"/>
          </a:bodyPr>
          <a:lstStyle/>
          <a:p>
            <a:pPr lvl="0"/>
            <a:r>
              <a:rPr lang="en-US" b="1" dirty="0"/>
              <a:t>Preservation of the U-Hour:</a:t>
            </a:r>
            <a:r>
              <a:rPr lang="en-US" dirty="0"/>
              <a:t> Noon to 1:00 p.m. on Tuesday and Thursday has been a time when no classes are scheduled in order to provide a time for </a:t>
            </a:r>
            <a:r>
              <a:rPr lang="en-US" dirty="0" err="1"/>
              <a:t>compus</a:t>
            </a:r>
            <a:r>
              <a:rPr lang="en-US" dirty="0"/>
              <a:t>-wide meetings.  There shall be no time modules that overlap this time.</a:t>
            </a:r>
          </a:p>
          <a:p>
            <a:pPr lvl="0"/>
            <a:r>
              <a:rPr lang="en-US" b="1" dirty="0"/>
              <a:t>Mechanism for requesting deviations: </a:t>
            </a:r>
            <a:r>
              <a:rPr lang="en-US" dirty="0"/>
              <a:t>Currently, time module deviations are requested and processed individually by course and quarter.  This procedure can be burdensome for departments with consistent needs for deviations, so some mechanism for broader acceptance of recurring deviations should be provided.</a:t>
            </a:r>
          </a:p>
        </p:txBody>
      </p:sp>
    </p:spTree>
    <p:extLst>
      <p:ext uri="{BB962C8B-B14F-4D97-AF65-F5344CB8AC3E}">
        <p14:creationId xmlns:p14="http://schemas.microsoft.com/office/powerpoint/2010/main" val="199518333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Priorities addressed</a:t>
            </a:r>
            <a:endParaRPr lang="en-US" dirty="0"/>
          </a:p>
        </p:txBody>
      </p:sp>
      <p:sp>
        <p:nvSpPr>
          <p:cNvPr id="3" name="Content Placeholder 2"/>
          <p:cNvSpPr>
            <a:spLocks noGrp="1"/>
          </p:cNvSpPr>
          <p:nvPr>
            <p:ph idx="1"/>
          </p:nvPr>
        </p:nvSpPr>
        <p:spPr/>
        <p:txBody>
          <a:bodyPr>
            <a:normAutofit fontScale="85000" lnSpcReduction="20000"/>
          </a:bodyPr>
          <a:lstStyle/>
          <a:p>
            <a:pPr lvl="0"/>
            <a:r>
              <a:rPr lang="en-US" dirty="0"/>
              <a:t>The most common course under semester conversion is the three-unit lecture, followed by the four-unit lecture.  Thus, careful design of the available time modules for these courses should have the highest </a:t>
            </a:r>
            <a:r>
              <a:rPr lang="en-US"/>
              <a:t>priority</a:t>
            </a:r>
            <a:r>
              <a:rPr lang="en-US" smtClean="0"/>
              <a:t>.</a:t>
            </a:r>
          </a:p>
          <a:p>
            <a:pPr marL="0" lvl="0" indent="0">
              <a:buNone/>
            </a:pPr>
            <a:endParaRPr lang="en-US" dirty="0"/>
          </a:p>
          <a:p>
            <a:pPr lvl="0"/>
            <a:r>
              <a:rPr lang="en-US" dirty="0"/>
              <a:t>The polytechnic identity of our university involves a commitment to experiential learning in laboratories, activities, and design studios.  These courses require more hours than units, and therefore have a high potential to create challenges for student success. A clear plan for supporting these courses is required.</a:t>
            </a:r>
          </a:p>
          <a:p>
            <a:pPr marL="0" indent="0">
              <a:buNone/>
            </a:pPr>
            <a:endParaRPr lang="en-US" dirty="0"/>
          </a:p>
          <a:p>
            <a:endParaRPr lang="en-US" dirty="0"/>
          </a:p>
        </p:txBody>
      </p:sp>
    </p:spTree>
    <p:extLst>
      <p:ext uri="{BB962C8B-B14F-4D97-AF65-F5344CB8AC3E}">
        <p14:creationId xmlns:p14="http://schemas.microsoft.com/office/powerpoint/2010/main" val="188459022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13</TotalTime>
  <Words>453</Words>
  <Application>Microsoft Office PowerPoint</Application>
  <PresentationFormat>On-screen Show (4:3)</PresentationFormat>
  <Paragraphs>44</Paragraphs>
  <Slides>6</Slides>
  <Notes>0</Notes>
  <HiddenSlides>0</HiddenSlides>
  <MMClips>0</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Office Theme</vt:lpstr>
      <vt:lpstr>AA-003-145</vt:lpstr>
      <vt:lpstr>Concerns addressed - 1</vt:lpstr>
      <vt:lpstr>Concerns addressed - 2</vt:lpstr>
      <vt:lpstr>Aside: you can’t have it all!</vt:lpstr>
      <vt:lpstr>Concerns addressed - 3</vt:lpstr>
      <vt:lpstr>Priorities addressed</vt:lpstr>
    </vt:vector>
  </TitlesOfParts>
  <Company>Cal Poly Pomona</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AA-003-145</dc:title>
  <dc:creator>Nelson, Phyllis R</dc:creator>
  <cp:lastModifiedBy>Valerie D Otto</cp:lastModifiedBy>
  <cp:revision>5</cp:revision>
  <dcterms:created xsi:type="dcterms:W3CDTF">2016-01-27T21:55:15Z</dcterms:created>
  <dcterms:modified xsi:type="dcterms:W3CDTF">2016-01-27T22:25:51Z</dcterms:modified>
</cp:coreProperties>
</file>